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sldIdLst>
    <p:sldId id="452" r:id="rId4"/>
    <p:sldId id="453" r:id="rId5"/>
    <p:sldId id="455" r:id="rId6"/>
    <p:sldId id="456" r:id="rId7"/>
    <p:sldId id="464" r:id="rId8"/>
    <p:sldId id="466" r:id="rId9"/>
    <p:sldId id="467" r:id="rId10"/>
    <p:sldId id="468" r:id="rId11"/>
    <p:sldId id="469" r:id="rId12"/>
    <p:sldId id="470" r:id="rId13"/>
    <p:sldId id="457" r:id="rId14"/>
    <p:sldId id="461" r:id="rId15"/>
    <p:sldId id="462" r:id="rId16"/>
    <p:sldId id="463" r:id="rId17"/>
    <p:sldId id="458" r:id="rId18"/>
    <p:sldId id="459" r:id="rId19"/>
    <p:sldId id="460" r:id="rId20"/>
    <p:sldId id="471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014"/>
    <a:srgbClr val="38AA34"/>
    <a:srgbClr val="EEC70B"/>
    <a:srgbClr val="EDF4B6"/>
    <a:srgbClr val="FFC000"/>
    <a:srgbClr val="87ADDB"/>
    <a:srgbClr val="5FE7B0"/>
    <a:srgbClr val="1F933A"/>
    <a:srgbClr val="135527"/>
    <a:srgbClr val="987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00" d="100"/>
          <a:sy n="100" d="100"/>
        </p:scale>
        <p:origin x="942" y="26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937A-2FCB-430B-8066-9C2047DCA46A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3115B-FD9B-48E4-A8F0-C73E2F1AA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4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3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6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63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9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0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10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6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28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4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9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6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1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9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43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16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6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rgbClr val="87A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na.co.kr/view/AKR20180320065900030" TargetMode="External"/><Relationship Id="rId5" Type="http://schemas.openxmlformats.org/officeDocument/2006/relationships/hyperlink" Target="https://www.mk.co.kr/news/society/view/2018/03/180013/" TargetMode="External"/><Relationship Id="rId4" Type="http://schemas.openxmlformats.org/officeDocument/2006/relationships/hyperlink" Target="https://www.mk.co.kr/news/society/view/2018/03/18001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dbpia.co.kr/journal/articleDetail?nodeId=NODE0874175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kamis.or.kr/customer/main/main.do" TargetMode="External"/><Relationship Id="rId4" Type="http://schemas.openxmlformats.org/officeDocument/2006/relationships/hyperlink" Target="https://www.kati.net/product/basisInfo.do?lcdCode=MD14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4.wmf"/><Relationship Id="rId10" Type="http://schemas.openxmlformats.org/officeDocument/2006/relationships/image" Target="../media/image12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news.kmib.co.kr/article/view.asp?arcid=0924001399&amp;code=11151100&amp;cp=n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news.kmib.co.kr/article/view.asp?arcid=0924001399&amp;code=11151100&amp;cp=n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k.co.kr/news/business/view/2017/12/817287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k.co.kr/news/business/view/2017/12/817287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k.co.kr/news/business/view/2017/12/81728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48F023-3607-44AA-A87E-255DBC2B25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-1" y="1500799"/>
            <a:ext cx="12192001" cy="30378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852708" y="1820210"/>
            <a:ext cx="964753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데이터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</a:t>
            </a:r>
            <a:endParaRPr lang="en-US" altLang="ko-KR" sz="5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농식품</a:t>
            </a:r>
            <a:r>
              <a:rPr lang="ko-KR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빅데이터 </a:t>
            </a:r>
            <a:r>
              <a: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솔루션</a:t>
            </a:r>
            <a:endParaRPr lang="en-US" altLang="ko-K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0463916" y="4714900"/>
            <a:ext cx="1916265" cy="21035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멘토 박 인 철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팀원 강 석 민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김 동 빈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김 보 성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윤 진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 　 혁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허 은 희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787388" y="3998639"/>
            <a:ext cx="228701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보고서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81180-421F-4CD6-BB8F-7DD7C587E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" y="73828"/>
            <a:ext cx="3078571" cy="588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494B16-BE9B-4039-932A-7A79C0636FAD}"/>
              </a:ext>
            </a:extLst>
          </p:cNvPr>
          <p:cNvSpPr/>
          <p:nvPr/>
        </p:nvSpPr>
        <p:spPr>
          <a:xfrm flipV="1">
            <a:off x="2027317" y="3839848"/>
            <a:ext cx="9000623" cy="457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25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(2) </a:t>
            </a:r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24B17F-B82B-4617-B05D-745D1D4C46EE}"/>
              </a:ext>
            </a:extLst>
          </p:cNvPr>
          <p:cNvSpPr/>
          <p:nvPr/>
        </p:nvSpPr>
        <p:spPr>
          <a:xfrm>
            <a:off x="200684" y="2619352"/>
            <a:ext cx="119913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수급을 안정 위한 핵심은 ‘정확한 파악’ 그러나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그동안 정보수집기관이 분산되어 정확성이 떨어짐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소비자와 생산자가 각자에 이익에 반하는 선택을 하게 됨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비효율</a:t>
            </a:r>
          </a:p>
          <a:p>
            <a:endParaRPr lang="ko-KR" altLang="en-US" sz="2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정확한 정보가 뒷받침되면 유통구조의 다변화 가능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도매시장과 대형유통업체 같은 일부 오프라인 채널에만 쏠린 상황이지만 정보시스템이 활성화되면 직거래와 온라인 유통 등 대안 경로가 활성화되면서 운송비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인건비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 마진 등이 없어져 가격이 낮아질 것으로 예상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수요량을 예측하기 어려워 무조건 재배부터 하고 있음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이것을 해결하면 쌀 공급 과잉 문제 해소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3888EE-DEB3-41A8-BCDF-C26510523A6B}"/>
              </a:ext>
            </a:extLst>
          </p:cNvPr>
          <p:cNvSpPr/>
          <p:nvPr/>
        </p:nvSpPr>
        <p:spPr>
          <a:xfrm>
            <a:off x="55168" y="2384792"/>
            <a:ext cx="12025022" cy="3639220"/>
          </a:xfrm>
          <a:prstGeom prst="roundRect">
            <a:avLst/>
          </a:prstGeom>
          <a:noFill/>
          <a:ln w="222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9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동향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개발 동향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55167" y="2173153"/>
            <a:ext cx="119913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“AI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농산물 가격 예측 시스템 만들 것”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2018,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매일경제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MBN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https://www.mk.co.kr/news/society/view/2018/03/180013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농수산 식품 유통공사 이병호 사장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빅데이터와 정보통신기술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(ICT)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기반으로 국산농산물 중심의 수급 안정 체계를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구축하겠다”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인공지능으로 농산물 가격 예측한다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"…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수급시스템 고도화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2018,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연합뉴스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https://www.yna.co.kr/view/AKR20180320065900030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본연의 기능인 농산물 수급 안정과 유통개선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수출진흥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식품산업 육성을 통해 농업경쟁력을 높이고 농업인 소득이 증대될 수 있도록 하겠다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70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동향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논문을 통해 알아본 개발 동향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55167" y="2173153"/>
            <a:ext cx="119913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기반의 농산물 가격 예측 시스템에 대한 연구”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한국정보기술학회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https://www.dbpia.co.kr/journal/articleDetail?nodeId=NODE08741756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농업에 적용되어 있는 인공지능 사례는 시설원예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축산업 내부환경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노지 과수 등이고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농작물 분석 및 예측에는 적용 되지 못하고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44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동향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대표 사이트 공유 자료를 통해 알아본 개발 동향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55167" y="2173153"/>
            <a:ext cx="11991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농식품수출정보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https://www.kati.net/product/basisInfo.do?lcdCode=MD147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우리나라에서 해외로 수출하는 농식품을 품목별로 생산량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수출량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수출액 등 조회가능 → 배추는 수출하지 않음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농산물유통정보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https://www.kamis.or.kr/customer/main/main.do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우리나라 농산물의 도∙소매 가격을 볼 수 있으며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유통실태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거래 동향 등을 알 수 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90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동향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 동향을 찾아본 </a:t>
            </a:r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55167" y="3783677"/>
            <a:ext cx="11991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 주간의 시세는 내림세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오름세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보합세 등 대략적인 예측만 할 뿐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미래의 농산물의 가격을 예측해 주는 프로그램은 시중에 나와있지 않음</a:t>
            </a:r>
            <a:endParaRPr lang="en-US" altLang="ko-KR" sz="2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DB2DCDA-673E-492D-9542-EFAA5BCB980D}"/>
              </a:ext>
            </a:extLst>
          </p:cNvPr>
          <p:cNvSpPr/>
          <p:nvPr/>
        </p:nvSpPr>
        <p:spPr>
          <a:xfrm>
            <a:off x="55168" y="3496776"/>
            <a:ext cx="12025022" cy="1231349"/>
          </a:xfrm>
          <a:prstGeom prst="roundRect">
            <a:avLst/>
          </a:prstGeom>
          <a:noFill/>
          <a:ln w="222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9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주별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월별 과제 추진 일정 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3FDDE5E-4E74-40E5-B7F5-97B5C4EA0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644497"/>
              </p:ext>
            </p:extLst>
          </p:nvPr>
        </p:nvGraphicFramePr>
        <p:xfrm>
          <a:off x="1149463" y="1470698"/>
          <a:ext cx="9893073" cy="4673098"/>
        </p:xfrm>
        <a:graphic>
          <a:graphicData uri="http://schemas.openxmlformats.org/drawingml/2006/table">
            <a:tbl>
              <a:tblPr/>
              <a:tblGrid>
                <a:gridCol w="1362720">
                  <a:extLst>
                    <a:ext uri="{9D8B030D-6E8A-4147-A177-3AD203B41FA5}">
                      <a16:colId xmlns:a16="http://schemas.microsoft.com/office/drawing/2014/main" val="1033530138"/>
                    </a:ext>
                  </a:extLst>
                </a:gridCol>
                <a:gridCol w="1362720">
                  <a:extLst>
                    <a:ext uri="{9D8B030D-6E8A-4147-A177-3AD203B41FA5}">
                      <a16:colId xmlns:a16="http://schemas.microsoft.com/office/drawing/2014/main" val="138189168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305802046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2730438395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498936007"/>
                    </a:ext>
                  </a:extLst>
                </a:gridCol>
                <a:gridCol w="322682">
                  <a:extLst>
                    <a:ext uri="{9D8B030D-6E8A-4147-A177-3AD203B41FA5}">
                      <a16:colId xmlns:a16="http://schemas.microsoft.com/office/drawing/2014/main" val="49194490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2880658876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2758390314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528434555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2112450479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2193053562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1585172002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3802326246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2185757515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2460896540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2822963974"/>
                    </a:ext>
                  </a:extLst>
                </a:gridCol>
                <a:gridCol w="340637">
                  <a:extLst>
                    <a:ext uri="{9D8B030D-6E8A-4147-A177-3AD203B41FA5}">
                      <a16:colId xmlns:a16="http://schemas.microsoft.com/office/drawing/2014/main" val="3076473289"/>
                    </a:ext>
                  </a:extLst>
                </a:gridCol>
                <a:gridCol w="340810">
                  <a:extLst>
                    <a:ext uri="{9D8B030D-6E8A-4147-A177-3AD203B41FA5}">
                      <a16:colId xmlns:a16="http://schemas.microsoft.com/office/drawing/2014/main" val="229067967"/>
                    </a:ext>
                  </a:extLst>
                </a:gridCol>
                <a:gridCol w="337565">
                  <a:extLst>
                    <a:ext uri="{9D8B030D-6E8A-4147-A177-3AD203B41FA5}">
                      <a16:colId xmlns:a16="http://schemas.microsoft.com/office/drawing/2014/main" val="4183633434"/>
                    </a:ext>
                  </a:extLst>
                </a:gridCol>
                <a:gridCol w="1396966">
                  <a:extLst>
                    <a:ext uri="{9D8B030D-6E8A-4147-A177-3AD203B41FA5}">
                      <a16:colId xmlns:a16="http://schemas.microsoft.com/office/drawing/2014/main" val="4218279840"/>
                    </a:ext>
                  </a:extLst>
                </a:gridCol>
              </a:tblGrid>
              <a:tr h="4649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 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활 동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03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04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05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06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특이 사항 및 예산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099748"/>
                  </a:ext>
                </a:extLst>
              </a:tr>
              <a:tr h="78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32874"/>
                  </a:ext>
                </a:extLst>
              </a:tr>
              <a:tr h="46499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 획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차 정기회의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멘토 연락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607130"/>
                  </a:ext>
                </a:extLst>
              </a:tr>
              <a:tr h="78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수행 계획 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PPT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 회의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상황보고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회의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48489"/>
                  </a:ext>
                </a:extLst>
              </a:tr>
              <a:tr h="464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차수행계획보고서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705680"/>
                  </a:ext>
                </a:extLst>
              </a:tr>
              <a:tr h="464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차 정기회의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멘토 연락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962853"/>
                  </a:ext>
                </a:extLst>
              </a:tr>
              <a:tr h="602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차수행계획보고서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523274"/>
                  </a:ext>
                </a:extLst>
              </a:tr>
              <a:tr h="500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비 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1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4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 이후 향 후 계획표는 </a:t>
                      </a: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LMS</a:t>
                      </a:r>
                      <a:r>
                        <a:rPr lang="ko-KR" altLang="en-US" sz="14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공지사항에 일정에 따라 추가 할 예정 입니다</a:t>
                      </a:r>
                      <a:r>
                        <a:rPr lang="en-US" altLang="ko-KR" sz="1400" b="1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2057" marR="82057" marT="41029" marB="410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124" marR="58124" marT="16070" marB="160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81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21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97DD6AD-A6B6-44BC-BD47-AF0C2324D2EF}"/>
              </a:ext>
            </a:extLst>
          </p:cNvPr>
          <p:cNvSpPr/>
          <p:nvPr/>
        </p:nvSpPr>
        <p:spPr>
          <a:xfrm>
            <a:off x="2385527" y="2920178"/>
            <a:ext cx="9545249" cy="2910177"/>
          </a:xfrm>
          <a:prstGeom prst="roundRect">
            <a:avLst/>
          </a:prstGeom>
          <a:solidFill>
            <a:schemeClr val="bg1"/>
          </a:solidFill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EAC54E1-2410-49C7-934B-7FC2B34FACA3}"/>
              </a:ext>
            </a:extLst>
          </p:cNvPr>
          <p:cNvSpPr/>
          <p:nvPr/>
        </p:nvSpPr>
        <p:spPr>
          <a:xfrm>
            <a:off x="160383" y="2920178"/>
            <a:ext cx="2079042" cy="29101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업무 분장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전공지식을 통한 협업 프로젝트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2CA9A7-1501-4D9C-A6C5-1A8A4A55788C}"/>
              </a:ext>
            </a:extLst>
          </p:cNvPr>
          <p:cNvSpPr/>
          <p:nvPr/>
        </p:nvSpPr>
        <p:spPr>
          <a:xfrm>
            <a:off x="46991" y="2149556"/>
            <a:ext cx="1209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컴퓨터학부 학우들의 전공 지식과 통계학과 학우들의 전공 지식을 통한 전문적이고 효율적인 협업 방식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5B3E0A9A-31D8-4C74-A23F-3664EC9490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343302"/>
              </p:ext>
            </p:extLst>
          </p:nvPr>
        </p:nvGraphicFramePr>
        <p:xfrm>
          <a:off x="721562" y="3359223"/>
          <a:ext cx="935099" cy="113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Image" r:id="rId5" imgW="1917360" imgH="2323800" progId="Photoshop.Image.7">
                  <p:embed/>
                </p:oleObj>
              </mc:Choice>
              <mc:Fallback>
                <p:oleObj name="Image" r:id="rId5" imgW="1917360" imgH="232380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562" y="3359223"/>
                        <a:ext cx="935099" cy="1133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B3E886-8D2D-4964-827F-4D97D0312C34}"/>
              </a:ext>
            </a:extLst>
          </p:cNvPr>
          <p:cNvSpPr/>
          <p:nvPr/>
        </p:nvSpPr>
        <p:spPr>
          <a:xfrm>
            <a:off x="198626" y="4505688"/>
            <a:ext cx="1962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멘토 박인철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진행 방향 지시 및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조언 담당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8A3A7DC9-3EA5-40C9-8CE8-81420C7F91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22300"/>
              </p:ext>
            </p:extLst>
          </p:nvPr>
        </p:nvGraphicFramePr>
        <p:xfrm>
          <a:off x="2761579" y="3346024"/>
          <a:ext cx="1080576" cy="1146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Image" r:id="rId7" imgW="3123720" imgH="3314160" progId="Photoshop.Image.7">
                  <p:embed/>
                </p:oleObj>
              </mc:Choice>
              <mc:Fallback>
                <p:oleObj name="Image" r:id="rId7" imgW="3123720" imgH="331416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1579" y="3346024"/>
                        <a:ext cx="1080576" cy="1146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AA826B-D836-4AF4-A055-206B7785404D}"/>
              </a:ext>
            </a:extLst>
          </p:cNvPr>
          <p:cNvSpPr/>
          <p:nvPr/>
        </p:nvSpPr>
        <p:spPr>
          <a:xfrm>
            <a:off x="2441340" y="4492489"/>
            <a:ext cx="19621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강석민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PL(Project Leader)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팀원에 대한 업무 지시 및 프로그램 개발 담당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8F96AABF-B9C1-48F3-A275-5E1D99DD1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823234"/>
              </p:ext>
            </p:extLst>
          </p:nvPr>
        </p:nvGraphicFramePr>
        <p:xfrm>
          <a:off x="7441560" y="3272969"/>
          <a:ext cx="1080574" cy="1217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Image" r:id="rId9" imgW="2209320" imgH="2488680" progId="Photoshop.Image.7">
                  <p:embed/>
                </p:oleObj>
              </mc:Choice>
              <mc:Fallback>
                <p:oleObj name="Image" r:id="rId9" imgW="2209320" imgH="248868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41560" y="3272969"/>
                        <a:ext cx="1080574" cy="1217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799D2C18-8DE1-4DB9-8950-C313544190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751646"/>
              </p:ext>
            </p:extLst>
          </p:nvPr>
        </p:nvGraphicFramePr>
        <p:xfrm>
          <a:off x="5800562" y="3288489"/>
          <a:ext cx="1459449" cy="1217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Image" r:id="rId11" imgW="2209320" imgH="2488680" progId="Photoshop.Image.7">
                  <p:embed/>
                </p:oleObj>
              </mc:Choice>
              <mc:Fallback>
                <p:oleObj name="Image" r:id="rId11" imgW="2209320" imgH="2488680" progId="Photoshop.Image.7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8F96AABF-B9C1-48F3-A275-5E1D99DD12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0562" y="3288489"/>
                        <a:ext cx="1459449" cy="1217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>
            <a:extLst>
              <a:ext uri="{FF2B5EF4-FFF2-40B4-BE49-F238E27FC236}">
                <a16:creationId xmlns:a16="http://schemas.microsoft.com/office/drawing/2014/main" id="{DA9640E0-8567-4E46-80F9-13F8AE8D6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390944"/>
              </p:ext>
            </p:extLst>
          </p:nvPr>
        </p:nvGraphicFramePr>
        <p:xfrm>
          <a:off x="4501538" y="3288489"/>
          <a:ext cx="1080575" cy="1217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Image" r:id="rId12" imgW="2209320" imgH="2488680" progId="Photoshop.Image.7">
                  <p:embed/>
                </p:oleObj>
              </mc:Choice>
              <mc:Fallback>
                <p:oleObj name="Image" r:id="rId12" imgW="2209320" imgH="248868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01538" y="3288489"/>
                        <a:ext cx="1080575" cy="1217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>
            <a:extLst>
              <a:ext uri="{FF2B5EF4-FFF2-40B4-BE49-F238E27FC236}">
                <a16:creationId xmlns:a16="http://schemas.microsoft.com/office/drawing/2014/main" id="{39557427-533C-400C-8859-8EECD88DA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009670"/>
              </p:ext>
            </p:extLst>
          </p:nvPr>
        </p:nvGraphicFramePr>
        <p:xfrm>
          <a:off x="8933016" y="3128021"/>
          <a:ext cx="1136264" cy="136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Image" r:id="rId14" imgW="2107800" imgH="2526840" progId="Photoshop.Image.7">
                  <p:embed/>
                </p:oleObj>
              </mc:Choice>
              <mc:Fallback>
                <p:oleObj name="Image" r:id="rId14" imgW="2107800" imgH="252684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33016" y="3128021"/>
                        <a:ext cx="1136264" cy="1362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5B830A87-98E4-408B-8FE7-56BC5D534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559187"/>
              </p:ext>
            </p:extLst>
          </p:nvPr>
        </p:nvGraphicFramePr>
        <p:xfrm>
          <a:off x="10381581" y="3128020"/>
          <a:ext cx="1136264" cy="136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Image" r:id="rId16" imgW="2107800" imgH="2526840" progId="Photoshop.Image.7">
                  <p:embed/>
                </p:oleObj>
              </mc:Choice>
              <mc:Fallback>
                <p:oleObj name="Image" r:id="rId16" imgW="2107800" imgH="2526840" progId="Photoshop.Image.7">
                  <p:embed/>
                  <p:pic>
                    <p:nvPicPr>
                      <p:cNvPr id="30" name="개체 29">
                        <a:extLst>
                          <a:ext uri="{FF2B5EF4-FFF2-40B4-BE49-F238E27FC236}">
                            <a16:creationId xmlns:a16="http://schemas.microsoft.com/office/drawing/2014/main" id="{39557427-533C-400C-8859-8EECD88DA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81581" y="3128020"/>
                        <a:ext cx="1136264" cy="1362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5A5BAA-88E7-4D87-B61A-2AEB07DD17FE}"/>
              </a:ext>
            </a:extLst>
          </p:cNvPr>
          <p:cNvSpPr/>
          <p:nvPr/>
        </p:nvSpPr>
        <p:spPr>
          <a:xfrm>
            <a:off x="4060761" y="4505688"/>
            <a:ext cx="196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팀원 김동빈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D1DDAE-3950-4F0D-AA0E-5CC4AF94C2BC}"/>
              </a:ext>
            </a:extLst>
          </p:cNvPr>
          <p:cNvSpPr/>
          <p:nvPr/>
        </p:nvSpPr>
        <p:spPr>
          <a:xfrm>
            <a:off x="5568925" y="4491651"/>
            <a:ext cx="196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팀원 김보성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0F8E021-512B-4DE9-AE93-3352AE4AA095}"/>
              </a:ext>
            </a:extLst>
          </p:cNvPr>
          <p:cNvSpPr/>
          <p:nvPr/>
        </p:nvSpPr>
        <p:spPr>
          <a:xfrm>
            <a:off x="7045530" y="4498670"/>
            <a:ext cx="196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팀원 장  혁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51C87F-7E17-4302-AEFE-BAA4DF335AAE}"/>
              </a:ext>
            </a:extLst>
          </p:cNvPr>
          <p:cNvSpPr/>
          <p:nvPr/>
        </p:nvSpPr>
        <p:spPr>
          <a:xfrm>
            <a:off x="8583153" y="4491651"/>
            <a:ext cx="196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팀원 장윤진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AB7743-DA16-4F23-B4C6-6E7A8E9B1AD5}"/>
              </a:ext>
            </a:extLst>
          </p:cNvPr>
          <p:cNvSpPr/>
          <p:nvPr/>
        </p:nvSpPr>
        <p:spPr>
          <a:xfrm>
            <a:off x="9968649" y="4505688"/>
            <a:ext cx="196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팀원 허은희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73B6B3-8B0A-4E4A-B1DE-1DE82D6A891E}"/>
              </a:ext>
            </a:extLst>
          </p:cNvPr>
          <p:cNvSpPr/>
          <p:nvPr/>
        </p:nvSpPr>
        <p:spPr>
          <a:xfrm>
            <a:off x="4319833" y="4764389"/>
            <a:ext cx="4367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38AA3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TL(Technology Leader)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개발 담당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105286-8A26-4DC4-86AF-2E318965F219}"/>
              </a:ext>
            </a:extLst>
          </p:cNvPr>
          <p:cNvSpPr/>
          <p:nvPr/>
        </p:nvSpPr>
        <p:spPr>
          <a:xfrm>
            <a:off x="8137754" y="4764389"/>
            <a:ext cx="43671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D33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KL(Knowledge Leader)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관련 이론지식 담당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08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멘토와의 연락 증빙 자료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메일을 통한 멘토와의 연락 내역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61067" y="2149556"/>
            <a:ext cx="1059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20.03.18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D9852-96C0-46AA-A89D-4D1CC0C2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82" y="2346328"/>
            <a:ext cx="2093445" cy="430319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07681C5-04E9-4A03-9BD3-E9CB1D3B259A}"/>
              </a:ext>
            </a:extLst>
          </p:cNvPr>
          <p:cNvSpPr/>
          <p:nvPr/>
        </p:nvSpPr>
        <p:spPr>
          <a:xfrm>
            <a:off x="4204430" y="2149556"/>
            <a:ext cx="2881022" cy="4696738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4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멘토와의 연락 증빙 자료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통화를 통한 멘토와의 연락 내역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61067" y="2149556"/>
            <a:ext cx="42926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통화내용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품목은 수입해서 쓰는 것은 데이터양이 많아지니 국내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내수로 사용할 수 있는 농식품을 권장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품목으로 육류 생선 등도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날씨와 다른 외부요인에 영향을 많이 받는 한 품목에 대하여 사용자가 보기 쉽게 만드는 것이 최우선 목표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어플리케이션을 통한 결과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통계학과 학우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명과의 회의 및 향후 화상회의 진행 방향 계획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3AB62-B9F1-438C-8351-93729FBE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37" y="2273580"/>
            <a:ext cx="2120001" cy="435778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BB4DAF1-A5FF-474B-A096-26F8B434F756}"/>
              </a:ext>
            </a:extLst>
          </p:cNvPr>
          <p:cNvSpPr/>
          <p:nvPr/>
        </p:nvSpPr>
        <p:spPr>
          <a:xfrm>
            <a:off x="4204430" y="2149556"/>
            <a:ext cx="2881022" cy="4696738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1C174F-6FCB-44D0-9E1E-E7C130073C73}"/>
              </a:ext>
            </a:extLst>
          </p:cNvPr>
          <p:cNvSpPr/>
          <p:nvPr/>
        </p:nvSpPr>
        <p:spPr>
          <a:xfrm>
            <a:off x="61067" y="2149556"/>
            <a:ext cx="1059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20.03.18</a:t>
            </a:r>
          </a:p>
        </p:txBody>
      </p:sp>
    </p:spTree>
    <p:extLst>
      <p:ext uri="{BB962C8B-B14F-4D97-AF65-F5344CB8AC3E}">
        <p14:creationId xmlns:p14="http://schemas.microsoft.com/office/powerpoint/2010/main" val="198481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감사합니다</a:t>
            </a:r>
            <a:r>
              <a:rPr lang="en-US" altLang="ko-KR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  <a:endParaRPr lang="ko-KR" altLang="en-US" sz="1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4B4C90-BC63-4A10-A878-D2609973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" y="73828"/>
            <a:ext cx="3078571" cy="5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27746" y="1098566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7ADDB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lang="ko-KR" alt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413147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과제명 및 과제목표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rgbClr val="87ADDB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6156" y="2212089"/>
            <a:ext cx="5365516" cy="769441"/>
            <a:chOff x="1848112" y="1575921"/>
            <a:chExt cx="5365516" cy="769441"/>
          </a:xfrm>
        </p:grpSpPr>
        <p:sp>
          <p:nvSpPr>
            <p:cNvPr id="185" name="TextBox 184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과제의 필요성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87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6152" y="3014308"/>
            <a:ext cx="5365516" cy="769441"/>
            <a:chOff x="1848112" y="1575921"/>
            <a:chExt cx="5365516" cy="769441"/>
          </a:xfrm>
        </p:grpSpPr>
        <p:sp>
          <p:nvSpPr>
            <p:cNvPr id="188" name="TextBox 187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동향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0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71540" y="3813250"/>
            <a:ext cx="5365516" cy="769441"/>
            <a:chOff x="1848112" y="1575921"/>
            <a:chExt cx="5365516" cy="769441"/>
          </a:xfrm>
        </p:grpSpPr>
        <p:sp>
          <p:nvSpPr>
            <p:cNvPr id="191" name="TextBox 190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주별</a:t>
              </a:r>
              <a:r>
                <a:rPr lang="en-US" altLang="ko-KR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/ </a:t>
              </a:r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월별 과제 추진 일정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3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5388" y="4600143"/>
            <a:ext cx="5365516" cy="769441"/>
            <a:chOff x="1848112" y="1575921"/>
            <a:chExt cx="5365516" cy="769441"/>
          </a:xfrm>
        </p:grpSpPr>
        <p:sp>
          <p:nvSpPr>
            <p:cNvPr id="194" name="TextBox 193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팀원 업무 분장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05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76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8933" y="5359450"/>
            <a:ext cx="5365516" cy="769441"/>
            <a:chOff x="1848112" y="1575921"/>
            <a:chExt cx="5365516" cy="769441"/>
          </a:xfrm>
        </p:grpSpPr>
        <p:sp>
          <p:nvSpPr>
            <p:cNvPr id="177" name="TextBox 176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멘토와의 연락 증빙 자료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06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3E12861-1A5A-4954-B074-E8188D398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8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과제명 및 과제목표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과제 명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데이터를 기반한 </a:t>
            </a:r>
            <a:r>
              <a:rPr lang="ko-KR" alt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농식품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빅데이터 솔루션 개발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F5F0E-55AF-4E57-9F40-5A9D24A5F7D7}"/>
              </a:ext>
            </a:extLst>
          </p:cNvPr>
          <p:cNvSpPr/>
          <p:nvPr/>
        </p:nvSpPr>
        <p:spPr>
          <a:xfrm>
            <a:off x="333800" y="2984337"/>
            <a:ext cx="49474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과제 목표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농업 생산자들이 생산하는 식품들의 가격  결정에 작용하는 주요 요인들은 여러 가지가 있겠지만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매년 생산되는 농식품의 생산량과 기후 환경적 요인들의 상관 관계를 분석해서 실적인 가격 형성에 대한 프로세스를 적립하고자 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인터넷상에 있는 수많은 식품 가격 정보와 사용자들의 수요량의 상관 관계를 분석하고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매년 생산되는 농식품의 수량을 파악하는 프로그램 개발하여 최종 목표는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농식품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생산 및 가격 형성 흐름 파악 가능하게 하는 것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47786-64EA-491E-964D-D7256605E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545" y="25007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3358000">
            <a:extLst>
              <a:ext uri="{FF2B5EF4-FFF2-40B4-BE49-F238E27FC236}">
                <a16:creationId xmlns:a16="http://schemas.microsoft.com/office/drawing/2014/main" id="{1F405460-6ADA-4C25-A59D-A4188CC9E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75" y="3222222"/>
            <a:ext cx="6048375" cy="24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55165" y="2890239"/>
            <a:ext cx="5504753" cy="3317572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(1)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EEEBA2-1E34-4746-8FAE-8939B4A34C83}"/>
              </a:ext>
            </a:extLst>
          </p:cNvPr>
          <p:cNvSpPr/>
          <p:nvPr/>
        </p:nvSpPr>
        <p:spPr>
          <a:xfrm>
            <a:off x="55167" y="2173153"/>
            <a:ext cx="119913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통계청과 농식품부의 서로 다른 통계 “올해 벼 재배면적은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http://news.kmib.co.kr/article/view.asp?arcid=0924001399&amp;code=11151100&amp;cp=nv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통계청의 통계 신뢰도가 도마에 올랐다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통계청이 집계한 올해 벼 재배면적과 농림축산식품부의 조사 결과가 배 이상 차이를 보였다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통계청의 통계는 내년 쌀 수급을 조절하기 위해 정부가 사들일 물량을 결정하는 핵심 자료다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오류로 공공비축미를 더 사들이거나 덜 사들이면 쌀의 소비자가격에 상당한 영향을 미치게 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오류의 원인을 시급히 파악해야 한다는 지적이 제기되고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통계청은 올해 쌀 재배면적을 조사한 결과 지난해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4713㏊)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6944㏊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감소한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7769㏊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집계됐다고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밝혔다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농지의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2.5%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표본조사한 뒤 가중치를 넣어 결과를 산출해냈다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통계청의 발표가 있자 농림축산식품부는 당혹감에 빠졌다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농식품부는 쌀 가격 조절과 남는 쌀을 줄이기 위해 올해 ‘쌀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생산조정제’를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실시했다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벼 대신 다른 작물을 논에 재배하는 농민에게 ㏊당 평균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만원을 주는 제도다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농식품부는 지난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월까지 신청자를 모집했고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결과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2656㏊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규모의 신청이 들어왔다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여기에 정부 소유의 농지 가운데 벼 대신 다른 작물로 전환한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4613㏊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더하면 모두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7269㏊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벼 재배면적이 감소했다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통계청 집계와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325㏊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 차이가 나는 수치다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534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(1)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EEEBA2-1E34-4746-8FAE-8939B4A34C83}"/>
              </a:ext>
            </a:extLst>
          </p:cNvPr>
          <p:cNvSpPr/>
          <p:nvPr/>
        </p:nvSpPr>
        <p:spPr>
          <a:xfrm>
            <a:off x="55167" y="2173153"/>
            <a:ext cx="119913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통계청과 농식품부의 서로 다른 통계 “올해 벼 재배면적은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http://news.kmib.co.kr/article/view.asp?arcid=0924001399&amp;code=11151100&amp;cp=nv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두고 통계청은 전혀 문제가 없다는 입장이다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관계자는 “표본에 오류는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없다”면서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“올해 쌀 가격이 오르면서 다른 작물을 재배하다 벼로 전환한 이들이 있을 것으로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본다”고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설명했다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농식품부 판단은 다르다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농식품부 관계자는 “오차가 너무 크다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표본에 문제가 있었을 가능성도 들여다볼 필요가 있다”고 꼬집었다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큰 문제는 이 통계 때문에 정책 혼선이 불가피해졌다는 데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통계청에서 집계하는 벼 재배면적은 농식품부가 내년도 쌀 수급 조절 방안을 수립하는 기초 자료로 사용된다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수치를 바탕으로 공공비축미 구매 수량 등을 조절하는 식이다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과정에서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325㏊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큰 오차는 잘못된 판단을 낳을 수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통상 쌀은 ㏊당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5.29t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생산된다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단순하게 계산하면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7519.25t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이르는 쌀 물량을 제대로 조절하지 못할 수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여기에다 소비자가격에 파장을 미칠 가능성도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쌀 가격은 지난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기준으로 가마니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(80㎏)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7928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원까지 올라섰다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통계대로 공공비축미를 사들였다가 민간에 공급되는 쌀이 부족해지면 쌀 가격이 더 오를 수밖에 없다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어느 부처의 통계가 정확한지를 가리려면 오는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월까지 기다려야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농식품부 관계자는 “지난달부터 오는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월까지 쌀 생산조정제 이행 점검을 하고 있다”며 “오는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중으로 지급액이 확정되면 쌀에서 다른 작물로 전환한 면적이 분명해질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것”이라고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말했다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62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(1) </a:t>
            </a:r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24B17F-B82B-4617-B05D-745D1D4C46EE}"/>
              </a:ext>
            </a:extLst>
          </p:cNvPr>
          <p:cNvSpPr/>
          <p:nvPr/>
        </p:nvSpPr>
        <p:spPr>
          <a:xfrm>
            <a:off x="55167" y="3258891"/>
            <a:ext cx="11991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결론적으로 쌀 재배면적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(=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벼 생산량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통계청의 잘못된 표본으로 생산량을 잘못예측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-&gt;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쌀 소비자 가격 상승 가능성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정책 혼선이 불가피해짐</a:t>
            </a: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다양한 상관관계를 예측하여 해당 년도의 쌀 혹은 다른 농식품의 예측이 가능하다면 저런 문제점이 사라질 가능성 농후</a:t>
            </a:r>
            <a:endParaRPr lang="en-US" altLang="ko-KR" sz="20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A3F142-FD6D-451F-B5E1-8D81DB5552BE}"/>
              </a:ext>
            </a:extLst>
          </p:cNvPr>
          <p:cNvSpPr/>
          <p:nvPr/>
        </p:nvSpPr>
        <p:spPr>
          <a:xfrm>
            <a:off x="55168" y="2913214"/>
            <a:ext cx="12025022" cy="1814911"/>
          </a:xfrm>
          <a:prstGeom prst="roundRect">
            <a:avLst/>
          </a:prstGeom>
          <a:noFill/>
          <a:ln w="222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2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EEEBA2-1E34-4746-8FAE-8939B4A34C83}"/>
              </a:ext>
            </a:extLst>
          </p:cNvPr>
          <p:cNvSpPr/>
          <p:nvPr/>
        </p:nvSpPr>
        <p:spPr>
          <a:xfrm>
            <a:off x="55167" y="2173153"/>
            <a:ext cx="119913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농가소득 증진 나선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여인홍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활용해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농식품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수출다변화 이끌겠다“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https://www.mk.co.kr/news/business/view/2017/12/817287/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장기적인 관점에서 농산물 수출과 수요를 늘리려면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수급 안정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필수라고도 판단했다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수급을 맞추지 못하면 수출 물량을 찾기 어렵기 때문이다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매해 수출 물량이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제각각이어선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신뢰도가 떨어진다고 우려했다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 사장은 국내 수급 안정을 위한 핵심은 정확한 정보라고 판단했다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농산물 생산자와 수요자가 합리적으로 판단하려면 정보가 정확해야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그동안 정보 수집 기관이 분산돼 있고 정확성이 떨어져 소비자와 생산자가 각자의 이익에 반하는 선택을 하곤 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지적했다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 사장이 내놓은 해법은 빅데이터 기반의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유통정보시스템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구축하는 것이다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현재 그간 산발적으로 퍼져 있던 농산물의 수요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유통에 대한 정보를 한눈에 볼 수 있는 시스템을 마련하는 중이다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지난해부터 농산물 정보를 다루는 모든 기관을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총괄 관리하고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오랫동안 지적돼 왔던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통일화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작업이 한창이다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76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EEEBA2-1E34-4746-8FAE-8939B4A34C83}"/>
              </a:ext>
            </a:extLst>
          </p:cNvPr>
          <p:cNvSpPr/>
          <p:nvPr/>
        </p:nvSpPr>
        <p:spPr>
          <a:xfrm>
            <a:off x="55167" y="2173153"/>
            <a:ext cx="1199131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농가소득 증진 나선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여인홍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활용해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농식품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수출다변화 이끌겠다“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https://www.mk.co.kr/news/business/view/2017/12/817287/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내년 상반기 도입될 이 시스템이 우리 농정의 미래를 좌우할 것으로 내다봤다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정보가 뒷받침되면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농산물 유통구조 다변화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가능해지기 때문이다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도매시장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(53%)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대형유통업체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(31%)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일부 오프라인 채널에만 쏠려 있는 현재의 농산물 유통구조가 구시대적이라고 지적했다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 사장은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유통경로가 집중되니 가격 탄력성이 작고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선택의 폭이 줄어들어 가격 왜곡이 생긴다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게다가 물건이 도착해야 이런 게 나왔구나 감을 잡는 완벽한 오프라인 시장으로 지금 시대와는 맞지 않는다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토로했다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가령 지금은 해남에서 생산된 작물이 서울 가락시장에 올라왔다가 경매를 거쳐 다시 남해안으로 내려가는 구조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당연히 운송비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인건비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마진 등이 들어가 가격이 비효율적으로 높아진다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아쉬워했다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향후 정보시스템을 바탕으로 직거래와 온라인 유통 등 대안 경로가 활성화되면 많은 문제가 개선될 것으로 전망했다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지역에서 생산되는 농산물을 한눈에 파악할 경로가 생기면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직거래 시장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대안으로 부상할 것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지역에 위치한 식당이 필요로 하는 농산물 종류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등을 실시간으로 볼 수 있으면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지역 생산자가 맞춤형으로 식자재를 제공해 효율성이 높아진다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예상했다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35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과제의 필요성</a:t>
            </a:r>
            <a:endParaRPr lang="en-US" sz="5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기사를 통해 알아본 과제의 필요성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EEEBA2-1E34-4746-8FAE-8939B4A34C83}"/>
              </a:ext>
            </a:extLst>
          </p:cNvPr>
          <p:cNvSpPr/>
          <p:nvPr/>
        </p:nvSpPr>
        <p:spPr>
          <a:xfrm>
            <a:off x="55167" y="2173153"/>
            <a:ext cx="11991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농가소득 증진 나선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여인홍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사장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활용해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농식품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수출다변화 이끌겠다“</a:t>
            </a:r>
          </a:p>
          <a:p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https://www.mk.co.kr/news/business/view/2017/12/817287/</a:t>
            </a:r>
            <a:endParaRPr lang="en-US" altLang="ko-KR" sz="1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유통정보시스템은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스마트팜과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연계했을 때 시너지 효과를 낼 것이라고도 말했다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 시대를 맞아 농가도 변해야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사물인터넷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(IoT)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농업에 도입하고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유통정보를 실시간으로 받아보면 분명 소득이 늘어날 것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설득했다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지금은 수요량을 예측하기 어려워 무조건 재배부터 하고 보지만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 기반으로 하면 농산물 생산량을 효율적으로 조절할 수 있다는 것이다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이럴 경우 쌀 공급 과잉 문제도 해소될 것으로 내다봤다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내년에는 외식업계가 국산 농산물을 많이 사용할 수 있는 방안도 강구할 방침이다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 조사 결과 외식업계에서 사용되는 식재료의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31%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만이 국산이었다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경기가 안 좋다 보니까 비용 절감 차원에서 값싼 해외 농작물을 많이 쓴다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한숨을 내쉬었다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외식업장에서 필요로 하는 원재료를 해당 지역에서 공급받으면 인센티브를 주는 등의 제도를 도입하는 것도 고심하고 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79248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1955</Words>
  <Application>Microsoft Office PowerPoint</Application>
  <PresentationFormat>와이드스크린</PresentationFormat>
  <Paragraphs>191</Paragraphs>
  <Slides>19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HY헤드라인M</vt:lpstr>
      <vt:lpstr>맑은 고딕</vt:lpstr>
      <vt:lpstr>함초롬바탕</vt:lpstr>
      <vt:lpstr>Arial</vt:lpstr>
      <vt:lpstr>Cover and End Slide Master</vt:lpstr>
      <vt:lpstr>Contents Slide Master</vt:lpstr>
      <vt:lpstr>Section Break Slide Master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혁</cp:lastModifiedBy>
  <cp:revision>1442</cp:revision>
  <cp:lastPrinted>2019-10-06T13:02:37Z</cp:lastPrinted>
  <dcterms:created xsi:type="dcterms:W3CDTF">2018-04-24T17:14:44Z</dcterms:created>
  <dcterms:modified xsi:type="dcterms:W3CDTF">2020-03-20T06:54:00Z</dcterms:modified>
</cp:coreProperties>
</file>